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63" r:id="rId4"/>
    <p:sldId id="269" r:id="rId5"/>
    <p:sldId id="273" r:id="rId6"/>
    <p:sldId id="270" r:id="rId7"/>
    <p:sldId id="271" r:id="rId8"/>
    <p:sldId id="272" r:id="rId9"/>
    <p:sldId id="268"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42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06F465-4B5C-4C56-9BC0-E11E5F567E28}" type="datetimeFigureOut">
              <a:rPr lang="en-US" smtClean="0"/>
              <a:pPr/>
              <a:t>9/19/2010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02FB62-8873-4497-BA6B-193B65D1C4A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http://www.policyarchive.org/handle/10207/bitstreams/15861.pdf</a:t>
            </a:r>
            <a:endParaRPr lang="en-US" dirty="0"/>
          </a:p>
        </p:txBody>
      </p:sp>
      <p:sp>
        <p:nvSpPr>
          <p:cNvPr id="4" name="Slide Number Placeholder 3"/>
          <p:cNvSpPr>
            <a:spLocks noGrp="1"/>
          </p:cNvSpPr>
          <p:nvPr>
            <p:ph type="sldNum" sz="quarter" idx="10"/>
          </p:nvPr>
        </p:nvSpPr>
        <p:spPr/>
        <p:txBody>
          <a:bodyPr/>
          <a:lstStyle/>
          <a:p>
            <a:fld id="{8B02FB62-8873-4497-BA6B-193B65D1C4A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84CE9C-6545-40F1-82DF-60726138D014}" type="datetimeFigureOut">
              <a:rPr lang="en-US" smtClean="0"/>
              <a:pPr/>
              <a:t>9/19/2010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84CE9C-6545-40F1-82DF-60726138D014}" type="datetimeFigureOut">
              <a:rPr lang="en-US" smtClean="0"/>
              <a:pPr/>
              <a:t>9/19/2010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84CE9C-6545-40F1-82DF-60726138D014}" type="datetimeFigureOut">
              <a:rPr lang="en-US" smtClean="0"/>
              <a:pPr/>
              <a:t>9/19/2010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84CE9C-6545-40F1-82DF-60726138D014}" type="datetimeFigureOut">
              <a:rPr lang="en-US" smtClean="0"/>
              <a:pPr/>
              <a:t>9/19/2010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84CE9C-6545-40F1-82DF-60726138D014}" type="datetimeFigureOut">
              <a:rPr lang="en-US" smtClean="0"/>
              <a:pPr/>
              <a:t>9/19/2010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84CE9C-6545-40F1-82DF-60726138D014}" type="datetimeFigureOut">
              <a:rPr lang="en-US" smtClean="0"/>
              <a:pPr/>
              <a:t>9/19/2010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84CE9C-6545-40F1-82DF-60726138D014}" type="datetimeFigureOut">
              <a:rPr lang="en-US" smtClean="0"/>
              <a:pPr/>
              <a:t>9/19/2010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84CE9C-6545-40F1-82DF-60726138D014}" type="datetimeFigureOut">
              <a:rPr lang="en-US" smtClean="0"/>
              <a:pPr/>
              <a:t>9/19/2010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4CE9C-6545-40F1-82DF-60726138D014}" type="datetimeFigureOut">
              <a:rPr lang="en-US" smtClean="0"/>
              <a:pPr/>
              <a:t>9/19/2010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84CE9C-6545-40F1-82DF-60726138D014}" type="datetimeFigureOut">
              <a:rPr lang="en-US" smtClean="0"/>
              <a:pPr/>
              <a:t>9/19/2010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84CE9C-6545-40F1-82DF-60726138D014}" type="datetimeFigureOut">
              <a:rPr lang="en-US" smtClean="0"/>
              <a:pPr/>
              <a:t>9/19/2010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998A63-C8F9-4E39-9137-0F9B4633AAE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84CE9C-6545-40F1-82DF-60726138D014}" type="datetimeFigureOut">
              <a:rPr lang="en-US" smtClean="0"/>
              <a:pPr/>
              <a:t>9/19/2010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998A63-C8F9-4E39-9137-0F9B4633AAE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ErJI6vzM2Mc" TargetMode="External"/><Relationship Id="rId2" Type="http://schemas.openxmlformats.org/officeDocument/2006/relationships/hyperlink" Target="http://www.youtube.com/watch?v=OU8WY8va5h8" TargetMode="External"/><Relationship Id="rId1" Type="http://schemas.openxmlformats.org/officeDocument/2006/relationships/slideLayout" Target="../slideLayouts/slideLayout2.xml"/><Relationship Id="rId6" Type="http://schemas.openxmlformats.org/officeDocument/2006/relationships/hyperlink" Target="http://www.policyarchive.org/handle/10207/bitstreams/15861.pdf" TargetMode="External"/><Relationship Id="rId5" Type="http://schemas.openxmlformats.org/officeDocument/2006/relationships/hyperlink" Target="http://www.youtube.com/watch?v=hBp9fs427vY&amp;NR=1" TargetMode="External"/><Relationship Id="rId4" Type="http://schemas.openxmlformats.org/officeDocument/2006/relationships/hyperlink" Target="http://www.youtube.com/watch?v=y8t-YIJs7h0&amp;feature=related"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Contemporary Jewish Issues</a:t>
            </a:r>
            <a:br>
              <a:rPr lang="en-US" dirty="0" smtClean="0"/>
            </a:br>
            <a:r>
              <a:rPr lang="en-US" dirty="0" smtClean="0"/>
              <a:t>Session 2</a:t>
            </a:r>
            <a:endParaRPr lang="en-US" dirty="0"/>
          </a:p>
        </p:txBody>
      </p:sp>
      <p:sp>
        <p:nvSpPr>
          <p:cNvPr id="3" name="Subtitle 2"/>
          <p:cNvSpPr>
            <a:spLocks noGrp="1"/>
          </p:cNvSpPr>
          <p:nvPr>
            <p:ph type="subTitle" idx="1"/>
          </p:nvPr>
        </p:nvSpPr>
        <p:spPr/>
        <p:txBody>
          <a:bodyPr>
            <a:normAutofit/>
          </a:bodyPr>
          <a:lstStyle/>
          <a:p>
            <a:r>
              <a:rPr lang="en-US" dirty="0" smtClean="0">
                <a:solidFill>
                  <a:schemeClr val="tx1"/>
                </a:solidFill>
              </a:rPr>
              <a:t>Judaism and Ecology:</a:t>
            </a:r>
          </a:p>
          <a:p>
            <a:r>
              <a:rPr lang="en-US" dirty="0" smtClean="0">
                <a:solidFill>
                  <a:srgbClr val="FF0000"/>
                </a:solidFill>
              </a:rPr>
              <a:t>How do you know what’s right?</a:t>
            </a:r>
          </a:p>
          <a:p>
            <a:r>
              <a:rPr lang="en-US" dirty="0" smtClean="0">
                <a:solidFill>
                  <a:schemeClr val="tx1"/>
                </a:solidFill>
              </a:rPr>
              <a:t>Mrs. Semadar Goldstein</a:t>
            </a:r>
            <a:endParaRPr lang="en-US" dirty="0">
              <a:solidFill>
                <a:schemeClr val="tx1"/>
              </a:solidFill>
            </a:endParaRPr>
          </a:p>
        </p:txBody>
      </p:sp>
      <p:pic>
        <p:nvPicPr>
          <p:cNvPr id="4" name="Picture 3" descr="jconnect logos better.png"/>
          <p:cNvPicPr>
            <a:picLocks noChangeAspect="1"/>
          </p:cNvPicPr>
          <p:nvPr/>
        </p:nvPicPr>
        <p:blipFill>
          <a:blip r:embed="rId2" cstate="print"/>
          <a:stretch>
            <a:fillRect/>
          </a:stretch>
        </p:blipFill>
        <p:spPr>
          <a:xfrm>
            <a:off x="2819400" y="381000"/>
            <a:ext cx="3981450" cy="174408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Multi-Media</a:t>
            </a:r>
            <a:endParaRPr lang="en-US" dirty="0"/>
          </a:p>
        </p:txBody>
      </p:sp>
      <p:sp>
        <p:nvSpPr>
          <p:cNvPr id="3" name="Content Placeholder 2"/>
          <p:cNvSpPr>
            <a:spLocks noGrp="1"/>
          </p:cNvSpPr>
          <p:nvPr>
            <p:ph idx="1"/>
          </p:nvPr>
        </p:nvSpPr>
        <p:spPr/>
        <p:txBody>
          <a:bodyPr>
            <a:normAutofit fontScale="55000" lnSpcReduction="20000"/>
          </a:bodyPr>
          <a:lstStyle/>
          <a:p>
            <a:pPr lvl="1"/>
            <a:r>
              <a:rPr lang="en-US" i="1" dirty="0" smtClean="0"/>
              <a:t>The Secret Life of Paper - </a:t>
            </a:r>
            <a:r>
              <a:rPr lang="en-US" dirty="0" smtClean="0"/>
              <a:t>Project Inform: </a:t>
            </a:r>
            <a:r>
              <a:rPr lang="en-US" u="sng" dirty="0" smtClean="0">
                <a:hlinkClick r:id="rId2"/>
              </a:rPr>
              <a:t>http://www.youtube.com/watch?v=OU8WY8va5h8</a:t>
            </a:r>
            <a:endParaRPr lang="en-US" dirty="0" smtClean="0"/>
          </a:p>
          <a:p>
            <a:r>
              <a:rPr lang="en-US" dirty="0" smtClean="0"/>
              <a:t> </a:t>
            </a:r>
          </a:p>
          <a:p>
            <a:r>
              <a:rPr lang="en-US" dirty="0" smtClean="0"/>
              <a:t>Paper is a great example of something that man “creates” from the creations of G-d, yet it involves cutting down trees and using huge quantities of water. The video highlights how we can be more responsible citizens of the planet. Additional video clips can be suggested for similar elemental topics.</a:t>
            </a:r>
          </a:p>
          <a:p>
            <a:r>
              <a:rPr lang="en-US" dirty="0" smtClean="0"/>
              <a:t> </a:t>
            </a:r>
          </a:p>
          <a:p>
            <a:pPr lvl="0"/>
            <a:r>
              <a:rPr lang="en-US" b="1" dirty="0" smtClean="0"/>
              <a:t>“</a:t>
            </a:r>
            <a:r>
              <a:rPr lang="en-US" b="1" dirty="0" err="1" smtClean="0"/>
              <a:t>Shmor</a:t>
            </a:r>
            <a:r>
              <a:rPr lang="en-US" b="1" dirty="0" smtClean="0"/>
              <a:t> al </a:t>
            </a:r>
            <a:r>
              <a:rPr lang="en-US" b="1" dirty="0" err="1" smtClean="0"/>
              <a:t>haolam</a:t>
            </a:r>
            <a:r>
              <a:rPr lang="en-US" b="1" dirty="0" smtClean="0"/>
              <a:t>, </a:t>
            </a:r>
            <a:r>
              <a:rPr lang="en-US" b="1" dirty="0" err="1" smtClean="0"/>
              <a:t>yeled</a:t>
            </a:r>
            <a:r>
              <a:rPr lang="en-US" dirty="0" smtClean="0"/>
              <a:t>” </a:t>
            </a:r>
            <a:r>
              <a:rPr lang="en-US" u="sng" dirty="0" smtClean="0">
                <a:hlinkClick r:id="rId3"/>
              </a:rPr>
              <a:t>http://www.youtube.com/watch?v=ErJI6vzM2Mc</a:t>
            </a:r>
            <a:r>
              <a:rPr lang="en-US" dirty="0" smtClean="0"/>
              <a:t>.</a:t>
            </a:r>
          </a:p>
          <a:p>
            <a:r>
              <a:rPr lang="en-US" dirty="0" smtClean="0"/>
              <a:t>A popular Israeli song.  With pictures. With words of the songs, David </a:t>
            </a:r>
            <a:r>
              <a:rPr lang="en-US" dirty="0" err="1" smtClean="0"/>
              <a:t>Daor</a:t>
            </a:r>
            <a:r>
              <a:rPr lang="en-US" dirty="0" smtClean="0"/>
              <a:t>:</a:t>
            </a:r>
          </a:p>
          <a:p>
            <a:r>
              <a:rPr lang="en-US" dirty="0" smtClean="0">
                <a:hlinkClick r:id="rId4"/>
              </a:rPr>
              <a:t>http://www.youtube.com/watch?v=y8t-YIJs7h0&amp;feature=related</a:t>
            </a:r>
            <a:endParaRPr lang="en-US" dirty="0" smtClean="0"/>
          </a:p>
          <a:p>
            <a:endParaRPr lang="en-US" dirty="0" smtClean="0"/>
          </a:p>
          <a:p>
            <a:pPr lvl="0"/>
            <a:r>
              <a:rPr lang="en-US" dirty="0" smtClean="0"/>
              <a:t>“</a:t>
            </a:r>
            <a:r>
              <a:rPr lang="en-US" b="1" dirty="0" smtClean="0"/>
              <a:t>Hashem gave you a gift,”</a:t>
            </a:r>
            <a:r>
              <a:rPr lang="en-US" dirty="0" smtClean="0"/>
              <a:t> </a:t>
            </a:r>
            <a:r>
              <a:rPr lang="en-US" u="sng" dirty="0" smtClean="0">
                <a:hlinkClick r:id="rId5"/>
              </a:rPr>
              <a:t>http://www.youtube.com/watch?v=hBp9fs427vY&amp;NR=1</a:t>
            </a:r>
            <a:endParaRPr lang="en-US" dirty="0" smtClean="0"/>
          </a:p>
          <a:p>
            <a:r>
              <a:rPr lang="en-US" dirty="0" smtClean="0"/>
              <a:t>This is a popular Israeli song about recognizing, appreciating and maintaining the beautiful world G-d gave us. </a:t>
            </a:r>
          </a:p>
          <a:p>
            <a:r>
              <a:rPr lang="en-US" dirty="0" smtClean="0"/>
              <a:t>Bar Ilan article: </a:t>
            </a:r>
            <a:r>
              <a:rPr lang="en-US" dirty="0" smtClean="0">
                <a:hlinkClick r:id="rId6"/>
              </a:rPr>
              <a:t>http://www.policyarchive.org/handle/10207/bitstreams/15861.pdf</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lanet_Earth_by_sanmonku.jpg"/>
          <p:cNvPicPr>
            <a:picLocks noChangeAspect="1"/>
          </p:cNvPicPr>
          <p:nvPr/>
        </p:nvPicPr>
        <p:blipFill>
          <a:blip r:embed="rId2" cstate="print"/>
          <a:srcRect l="-22733" r="-22733"/>
          <a:stretch>
            <a:fillRect/>
          </a:stretch>
        </p:blipFill>
        <p:spPr>
          <a:xfrm>
            <a:off x="2459326" y="1676400"/>
            <a:ext cx="6428383" cy="3535363"/>
          </a:xfrm>
          <a:prstGeom prst="rect">
            <a:avLst/>
          </a:prstGeom>
        </p:spPr>
      </p:pic>
      <p:sp>
        <p:nvSpPr>
          <p:cNvPr id="5" name="Rectangle 4"/>
          <p:cNvSpPr/>
          <p:nvPr/>
        </p:nvSpPr>
        <p:spPr>
          <a:xfrm>
            <a:off x="152400" y="914400"/>
            <a:ext cx="4114800" cy="5016758"/>
          </a:xfrm>
          <a:prstGeom prst="rect">
            <a:avLst/>
          </a:prstGeom>
        </p:spPr>
        <p:txBody>
          <a:bodyPr wrap="square">
            <a:spAutoFit/>
          </a:bodyPr>
          <a:lstStyle/>
          <a:p>
            <a:r>
              <a:rPr lang="en-GB" sz="4000" dirty="0" smtClean="0"/>
              <a:t>Do not corrupt or destroy this world.</a:t>
            </a:r>
          </a:p>
          <a:p>
            <a:r>
              <a:rPr lang="en-GB" sz="4000" dirty="0" smtClean="0"/>
              <a:t> For if you do, there will be nobody after you </a:t>
            </a:r>
          </a:p>
          <a:p>
            <a:r>
              <a:rPr lang="en-GB" sz="4000" dirty="0" smtClean="0"/>
              <a:t>to restore it” </a:t>
            </a:r>
          </a:p>
          <a:p>
            <a:r>
              <a:rPr lang="en-GB" sz="4000" dirty="0" smtClean="0"/>
              <a:t>(</a:t>
            </a:r>
            <a:r>
              <a:rPr lang="en-GB" sz="4000" i="1" dirty="0" smtClean="0"/>
              <a:t>Ecclesiastes </a:t>
            </a:r>
            <a:r>
              <a:rPr lang="en-GB" sz="4000" i="1" dirty="0" err="1" smtClean="0"/>
              <a:t>Rabbah</a:t>
            </a:r>
            <a:r>
              <a:rPr lang="en-GB" sz="4000" dirty="0" smtClean="0"/>
              <a:t> 7:28).</a:t>
            </a:r>
            <a:endParaRPr lang="en-US" sz="4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162800" cy="2163762"/>
          </a:xfrm>
        </p:spPr>
        <p:txBody>
          <a:bodyPr>
            <a:normAutofit/>
          </a:bodyPr>
          <a:lstStyle/>
          <a:p>
            <a:r>
              <a:rPr lang="en-US" dirty="0" smtClean="0"/>
              <a:t>Watch over the world, child</a:t>
            </a:r>
            <a:endParaRPr lang="en-US" dirty="0"/>
          </a:p>
        </p:txBody>
      </p:sp>
      <p:sp>
        <p:nvSpPr>
          <p:cNvPr id="5" name="Rectangle 4"/>
          <p:cNvSpPr/>
          <p:nvPr/>
        </p:nvSpPr>
        <p:spPr>
          <a:xfrm>
            <a:off x="3124200" y="5562600"/>
            <a:ext cx="4572000" cy="646331"/>
          </a:xfrm>
          <a:prstGeom prst="rect">
            <a:avLst/>
          </a:prstGeom>
        </p:spPr>
        <p:txBody>
          <a:bodyPr>
            <a:spAutoFit/>
          </a:bodyPr>
          <a:lstStyle/>
          <a:p>
            <a:r>
              <a:rPr lang="en-US" dirty="0" smtClean="0"/>
              <a:t>http://www.youtube.com/watch?v=y8t-YIJs7h0&amp;feature=related</a:t>
            </a:r>
            <a:endParaRPr lang="en-US" dirty="0"/>
          </a:p>
        </p:txBody>
      </p:sp>
      <p:pic>
        <p:nvPicPr>
          <p:cNvPr id="4" name="Content Placeholder 3" descr="Planet_Earth_by_sanmonku.jpg"/>
          <p:cNvPicPr>
            <a:picLocks noChangeAspect="1"/>
          </p:cNvPicPr>
          <p:nvPr/>
        </p:nvPicPr>
        <p:blipFill>
          <a:blip r:embed="rId2" cstate="print"/>
          <a:srcRect l="-22733" r="-22733"/>
          <a:stretch>
            <a:fillRect/>
          </a:stretch>
        </p:blipFill>
        <p:spPr>
          <a:xfrm>
            <a:off x="0" y="1600200"/>
            <a:ext cx="6428383" cy="353536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HOW DO YOU KNOW WHAT’S RIGHT?</a:t>
            </a:r>
            <a:endParaRPr lang="en-US" dirty="0"/>
          </a:p>
        </p:txBody>
      </p:sp>
      <p:sp>
        <p:nvSpPr>
          <p:cNvPr id="3" name="Content Placeholder 2"/>
          <p:cNvSpPr>
            <a:spLocks noGrp="1"/>
          </p:cNvSpPr>
          <p:nvPr>
            <p:ph idx="1"/>
          </p:nvPr>
        </p:nvSpPr>
        <p:spPr>
          <a:xfrm>
            <a:off x="3962400" y="2209800"/>
            <a:ext cx="4724400" cy="2743200"/>
          </a:xfrm>
        </p:spPr>
        <p:txBody>
          <a:bodyPr>
            <a:normAutofit fontScale="92500" lnSpcReduction="20000"/>
          </a:bodyPr>
          <a:lstStyle/>
          <a:p>
            <a:pPr algn="r" rtl="1">
              <a:buNone/>
            </a:pPr>
            <a:r>
              <a:rPr lang="he-IL" dirty="0" smtClean="0"/>
              <a:t>אמר רבי יוחנן: אם לא</a:t>
            </a:r>
            <a:endParaRPr lang="en-US" dirty="0" smtClean="0"/>
          </a:p>
          <a:p>
            <a:pPr algn="r" rtl="1">
              <a:buNone/>
            </a:pPr>
            <a:r>
              <a:rPr lang="he-IL" dirty="0" smtClean="0"/>
              <a:t> הייתה ניתנת התורה</a:t>
            </a:r>
            <a:r>
              <a:rPr lang="en-US" dirty="0" smtClean="0"/>
              <a:t>,</a:t>
            </a:r>
          </a:p>
          <a:p>
            <a:pPr algn="r">
              <a:buNone/>
            </a:pPr>
            <a:r>
              <a:rPr lang="he-IL" dirty="0" smtClean="0"/>
              <a:t>מהיכן היינו לומדים</a:t>
            </a:r>
            <a:endParaRPr lang="en-US" dirty="0" smtClean="0"/>
          </a:p>
          <a:p>
            <a:pPr algn="r">
              <a:buNone/>
            </a:pPr>
            <a:r>
              <a:rPr lang="he-IL" dirty="0" smtClean="0"/>
              <a:t> מידות טובות?</a:t>
            </a:r>
            <a:br>
              <a:rPr lang="he-IL" dirty="0" smtClean="0"/>
            </a:br>
            <a:r>
              <a:rPr lang="he-IL" dirty="0" smtClean="0"/>
              <a:t/>
            </a:r>
            <a:br>
              <a:rPr lang="he-IL" dirty="0" smtClean="0"/>
            </a:br>
            <a:endParaRPr lang="en-US" dirty="0"/>
          </a:p>
        </p:txBody>
      </p:sp>
      <p:pic>
        <p:nvPicPr>
          <p:cNvPr id="6" name="Picture 5" descr="torah scroll1.bmp"/>
          <p:cNvPicPr>
            <a:picLocks noChangeAspect="1"/>
          </p:cNvPicPr>
          <p:nvPr/>
        </p:nvPicPr>
        <p:blipFill>
          <a:blip r:embed="rId2" cstate="print"/>
          <a:stretch>
            <a:fillRect/>
          </a:stretch>
        </p:blipFill>
        <p:spPr>
          <a:xfrm>
            <a:off x="762000" y="1600200"/>
            <a:ext cx="3200400" cy="4267200"/>
          </a:xfrm>
          <a:prstGeom prst="rect">
            <a:avLst/>
          </a:prstGeom>
        </p:spPr>
      </p:pic>
      <p:sp>
        <p:nvSpPr>
          <p:cNvPr id="7" name="Curved Left Arrow 6"/>
          <p:cNvSpPr/>
          <p:nvPr/>
        </p:nvSpPr>
        <p:spPr>
          <a:xfrm>
            <a:off x="3733800" y="1524000"/>
            <a:ext cx="1752600" cy="35814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e-IL" dirty="0" smtClean="0"/>
              <a:t>צניעות היינו לומדים </a:t>
            </a:r>
            <a:r>
              <a:rPr lang="he-IL" dirty="0" smtClean="0">
                <a:solidFill>
                  <a:srgbClr val="00B0F0"/>
                </a:solidFill>
              </a:rPr>
              <a:t>מחתול</a:t>
            </a:r>
            <a:r>
              <a:rPr lang="he-IL" dirty="0" smtClean="0"/>
              <a:t> </a:t>
            </a:r>
            <a:r>
              <a:rPr lang="en-US" dirty="0" smtClean="0"/>
              <a:t/>
            </a:r>
            <a:br>
              <a:rPr lang="en-US" dirty="0" smtClean="0"/>
            </a:br>
            <a:r>
              <a:rPr lang="he-IL" dirty="0" smtClean="0"/>
              <a:t>שעושה צרכיו בסתר ומכסה אותם</a:t>
            </a:r>
            <a:endParaRPr lang="en-US" dirty="0"/>
          </a:p>
        </p:txBody>
      </p:sp>
      <p:pic>
        <p:nvPicPr>
          <p:cNvPr id="4" name="Picture 3" descr="cat.bmp"/>
          <p:cNvPicPr>
            <a:picLocks noChangeAspect="1"/>
          </p:cNvPicPr>
          <p:nvPr/>
        </p:nvPicPr>
        <p:blipFill>
          <a:blip r:embed="rId2" cstate="print"/>
          <a:stretch>
            <a:fillRect/>
          </a:stretch>
        </p:blipFill>
        <p:spPr>
          <a:xfrm>
            <a:off x="2209800" y="2057400"/>
            <a:ext cx="4829175" cy="363797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e-IL" dirty="0" smtClean="0"/>
              <a:t>גזל </a:t>
            </a:r>
            <a:r>
              <a:rPr lang="he-IL" dirty="0" smtClean="0">
                <a:solidFill>
                  <a:srgbClr val="FF0000"/>
                </a:solidFill>
              </a:rPr>
              <a:t>מנמלה</a:t>
            </a:r>
            <a:r>
              <a:rPr lang="he-IL" dirty="0" smtClean="0"/>
              <a:t> - שלא גוזלת מחברתה את מה שהכינה לעצמה.</a:t>
            </a:r>
            <a:endParaRPr lang="en-US" dirty="0"/>
          </a:p>
        </p:txBody>
      </p:sp>
      <p:pic>
        <p:nvPicPr>
          <p:cNvPr id="5" name="Content Placeholder 4" descr="ants.bmp"/>
          <p:cNvPicPr>
            <a:picLocks noGrp="1" noChangeAspect="1"/>
          </p:cNvPicPr>
          <p:nvPr>
            <p:ph idx="1"/>
          </p:nvPr>
        </p:nvPicPr>
        <p:blipFill>
          <a:blip r:embed="rId2" cstate="print"/>
          <a:stretch>
            <a:fillRect/>
          </a:stretch>
        </p:blipFill>
        <p:spPr>
          <a:xfrm>
            <a:off x="3429000" y="1905000"/>
            <a:ext cx="4329113" cy="4017417"/>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5162"/>
          </a:xfrm>
        </p:spPr>
        <p:txBody>
          <a:bodyPr>
            <a:normAutofit fontScale="90000"/>
          </a:bodyPr>
          <a:lstStyle/>
          <a:p>
            <a:r>
              <a:rPr lang="he-IL" dirty="0" smtClean="0"/>
              <a:t>עריות </a:t>
            </a:r>
            <a:r>
              <a:rPr lang="he-IL" dirty="0" smtClean="0">
                <a:solidFill>
                  <a:srgbClr val="00B0F0"/>
                </a:solidFill>
              </a:rPr>
              <a:t>מיונה</a:t>
            </a:r>
            <a:r>
              <a:rPr lang="en-US" dirty="0" smtClean="0"/>
              <a:t>:</a:t>
            </a:r>
            <a:br>
              <a:rPr lang="en-US" dirty="0" smtClean="0"/>
            </a:br>
            <a:r>
              <a:rPr lang="he-IL" dirty="0" smtClean="0"/>
              <a:t> שלא מחליפה בן זוג</a:t>
            </a:r>
            <a:r>
              <a:rPr lang="en-US" dirty="0" smtClean="0"/>
              <a:t/>
            </a:r>
            <a:br>
              <a:rPr lang="en-US" dirty="0" smtClean="0"/>
            </a:br>
            <a:r>
              <a:rPr lang="he-IL" dirty="0" smtClean="0"/>
              <a:t> אלא נשארת נאמנה לבן זוגה.</a:t>
            </a:r>
            <a:endParaRPr lang="en-US" dirty="0"/>
          </a:p>
        </p:txBody>
      </p:sp>
      <p:pic>
        <p:nvPicPr>
          <p:cNvPr id="7" name="Content Placeholder 6" descr="doves.bmp"/>
          <p:cNvPicPr>
            <a:picLocks noGrp="1" noChangeAspect="1"/>
          </p:cNvPicPr>
          <p:nvPr>
            <p:ph idx="1"/>
          </p:nvPr>
        </p:nvPicPr>
        <p:blipFill>
          <a:blip r:embed="rId2" cstate="print"/>
          <a:stretch>
            <a:fillRect/>
          </a:stretch>
        </p:blipFill>
        <p:spPr>
          <a:xfrm>
            <a:off x="3048000" y="2743200"/>
            <a:ext cx="3405188" cy="3211397"/>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229600" cy="2209800"/>
          </a:xfrm>
        </p:spPr>
        <p:txBody>
          <a:bodyPr>
            <a:normAutofit fontScale="90000"/>
          </a:bodyPr>
          <a:lstStyle/>
          <a:p>
            <a:pPr rtl="1"/>
            <a:r>
              <a:rPr lang="en-US" dirty="0" smtClean="0"/>
              <a:t/>
            </a:r>
            <a:br>
              <a:rPr lang="en-US" dirty="0" smtClean="0"/>
            </a:br>
            <a:r>
              <a:rPr lang="he-IL" dirty="0" smtClean="0"/>
              <a:t>יחסי אישות מתרנגול</a:t>
            </a:r>
            <a:r>
              <a:rPr lang="en-US" dirty="0" smtClean="0"/>
              <a:t/>
            </a:r>
            <a:br>
              <a:rPr lang="en-US" dirty="0" smtClean="0"/>
            </a:br>
            <a:r>
              <a:rPr lang="he-IL" dirty="0" smtClean="0"/>
              <a:t> שמתפייס עם בת הזוג שלו</a:t>
            </a:r>
            <a:r>
              <a:rPr lang="en-US" dirty="0" smtClean="0"/>
              <a:t/>
            </a:r>
            <a:br>
              <a:rPr lang="en-US" dirty="0" smtClean="0"/>
            </a:br>
            <a:r>
              <a:rPr lang="he-IL" dirty="0" smtClean="0"/>
              <a:t> </a:t>
            </a:r>
            <a:r>
              <a:rPr lang="en-US" dirty="0" smtClean="0"/>
              <a:t>…</a:t>
            </a:r>
            <a:r>
              <a:rPr lang="he-IL" dirty="0" smtClean="0"/>
              <a:t>ולא כופה את עצמו עליה.</a:t>
            </a:r>
            <a:br>
              <a:rPr lang="he-IL" dirty="0" smtClean="0"/>
            </a:br>
            <a:r>
              <a:rPr lang="he-IL" dirty="0" smtClean="0"/>
              <a:t/>
            </a:r>
            <a:br>
              <a:rPr lang="he-IL" dirty="0" smtClean="0"/>
            </a:br>
            <a:endParaRPr lang="en-US" dirty="0"/>
          </a:p>
        </p:txBody>
      </p:sp>
      <p:sp>
        <p:nvSpPr>
          <p:cNvPr id="3" name="Content Placeholder 2"/>
          <p:cNvSpPr>
            <a:spLocks noGrp="1"/>
          </p:cNvSpPr>
          <p:nvPr>
            <p:ph idx="1"/>
          </p:nvPr>
        </p:nvSpPr>
        <p:spPr>
          <a:xfrm>
            <a:off x="76200" y="2819400"/>
            <a:ext cx="9067800" cy="2667000"/>
          </a:xfrm>
        </p:spPr>
        <p:txBody>
          <a:bodyPr>
            <a:normAutofit/>
          </a:bodyPr>
          <a:lstStyle/>
          <a:p>
            <a:pPr>
              <a:buNone/>
            </a:pPr>
            <a:r>
              <a:rPr lang="he-IL" dirty="0" smtClean="0"/>
              <a:t/>
            </a:r>
            <a:br>
              <a:rPr lang="he-IL" dirty="0" smtClean="0"/>
            </a:br>
            <a:endParaRPr lang="en-US" dirty="0"/>
          </a:p>
        </p:txBody>
      </p:sp>
      <p:pic>
        <p:nvPicPr>
          <p:cNvPr id="5" name="Picture 4" descr="chicken and hen.bmp"/>
          <p:cNvPicPr>
            <a:picLocks noChangeAspect="1"/>
          </p:cNvPicPr>
          <p:nvPr/>
        </p:nvPicPr>
        <p:blipFill>
          <a:blip r:embed="rId2" cstate="print"/>
          <a:stretch>
            <a:fillRect/>
          </a:stretch>
        </p:blipFill>
        <p:spPr>
          <a:xfrm>
            <a:off x="2819400" y="2971800"/>
            <a:ext cx="3867150" cy="290036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Choose a club for the wiki</a:t>
            </a:r>
            <a:br>
              <a:rPr lang="en-US" dirty="0" smtClean="0"/>
            </a:br>
            <a:r>
              <a:rPr lang="en-US" dirty="0" smtClean="0"/>
              <a:t> </a:t>
            </a:r>
            <a:r>
              <a:rPr lang="he-IL" dirty="0" smtClean="0"/>
              <a:t>לעבדה ולשמרה</a:t>
            </a:r>
            <a:endParaRPr lang="en-US" dirty="0"/>
          </a:p>
        </p:txBody>
      </p:sp>
      <p:sp>
        <p:nvSpPr>
          <p:cNvPr id="3" name="Content Placeholder 2"/>
          <p:cNvSpPr>
            <a:spLocks noGrp="1"/>
          </p:cNvSpPr>
          <p:nvPr>
            <p:ph idx="1"/>
          </p:nvPr>
        </p:nvSpPr>
        <p:spPr/>
        <p:txBody>
          <a:bodyPr>
            <a:noAutofit/>
          </a:bodyPr>
          <a:lstStyle/>
          <a:p>
            <a:r>
              <a:rPr lang="en-US" sz="2000" dirty="0" smtClean="0"/>
              <a:t>As Israel celebrates its 60th anniversary, it can take great pride in its many</a:t>
            </a:r>
          </a:p>
          <a:p>
            <a:r>
              <a:rPr lang="en-US" sz="2000" dirty="0" smtClean="0"/>
              <a:t>environmental achievements. It is one of the few countries in the world with more trees today than a century ago. Israel is a leader in </a:t>
            </a:r>
            <a:r>
              <a:rPr lang="en-US" sz="2000" dirty="0" smtClean="0">
                <a:solidFill>
                  <a:schemeClr val="accent6">
                    <a:lumMod val="60000"/>
                    <a:lumOff val="40000"/>
                  </a:schemeClr>
                </a:solidFill>
              </a:rPr>
              <a:t>combating desertification,</a:t>
            </a:r>
            <a:r>
              <a:rPr lang="en-US" sz="2000" dirty="0" smtClean="0"/>
              <a:t> which contributes to the loss of biodiversity and increases the risk of global warming. The future strength of Israel will depend not only on security issues, but also on making sure that the coming generations of Israelis live in a </a:t>
            </a:r>
            <a:r>
              <a:rPr lang="en-US" sz="2000" dirty="0" smtClean="0">
                <a:solidFill>
                  <a:schemeClr val="bg2"/>
                </a:solidFill>
              </a:rPr>
              <a:t>clean environment</a:t>
            </a:r>
            <a:r>
              <a:rPr lang="en-US" sz="2000" dirty="0" smtClean="0"/>
              <a:t>. For this vision to</a:t>
            </a:r>
          </a:p>
          <a:p>
            <a:r>
              <a:rPr lang="en-US" sz="2000" dirty="0" smtClean="0"/>
              <a:t>become a reality, we…must play a leading role in research and development efforts to </a:t>
            </a:r>
            <a:r>
              <a:rPr lang="en-US" sz="2000" dirty="0" smtClean="0">
                <a:solidFill>
                  <a:srgbClr val="FF0000"/>
                </a:solidFill>
              </a:rPr>
              <a:t>save energy, reduce plant diseases that contaminate the environment, and </a:t>
            </a:r>
            <a:r>
              <a:rPr lang="en-US" sz="2000" dirty="0" smtClean="0">
                <a:solidFill>
                  <a:schemeClr val="accent3">
                    <a:lumMod val="50000"/>
                  </a:schemeClr>
                </a:solidFill>
              </a:rPr>
              <a:t>promote “green” wastewater treatment, as well as advocating for strong laws to protect the environment</a:t>
            </a:r>
            <a:r>
              <a:rPr lang="en-US" sz="2000" dirty="0" smtClean="0"/>
              <a:t>. One such Israeli university working in all of these areas is Bar-Ilan University (BIU).</a:t>
            </a:r>
            <a:endParaRPr 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1514</TotalTime>
  <Words>276</Words>
  <Application>Microsoft Office PowerPoint</Application>
  <PresentationFormat>On-screen Show (4:3)</PresentationFormat>
  <Paragraphs>38</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Contemporary Jewish Issues Session 2</vt:lpstr>
      <vt:lpstr>Slide 2</vt:lpstr>
      <vt:lpstr>Watch over the world, child</vt:lpstr>
      <vt:lpstr>HOW DO YOU KNOW WHAT’S RIGHT?</vt:lpstr>
      <vt:lpstr>צניעות היינו לומדים מחתול  שעושה צרכיו בסתר ומכסה אותם</vt:lpstr>
      <vt:lpstr>גזל מנמלה - שלא גוזלת מחברתה את מה שהכינה לעצמה.</vt:lpstr>
      <vt:lpstr>עריות מיונה:  שלא מחליפה בן זוג  אלא נשארת נאמנה לבן זוגה.</vt:lpstr>
      <vt:lpstr> יחסי אישות מתרנגול  שמתפייס עם בת הזוג שלו  …ולא כופה את עצמו עליה.  </vt:lpstr>
      <vt:lpstr>Choose a club for the wiki  לעבדה ולשמרה</vt:lpstr>
      <vt:lpstr>Multi-Media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Contemporary Jewish Issues</dc:title>
  <dc:creator>Semadar Goldstein</dc:creator>
  <cp:lastModifiedBy>Semadar Goldstein</cp:lastModifiedBy>
  <cp:revision>29</cp:revision>
  <dcterms:created xsi:type="dcterms:W3CDTF">2010-09-11T19:08:54Z</dcterms:created>
  <dcterms:modified xsi:type="dcterms:W3CDTF">2010-09-19T21:17:00Z</dcterms:modified>
</cp:coreProperties>
</file>